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64" r:id="rId4"/>
    <p:sldId id="265" r:id="rId5"/>
    <p:sldId id="263" r:id="rId6"/>
    <p:sldId id="266" r:id="rId7"/>
    <p:sldId id="262"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BE6"/>
    <a:srgbClr val="F8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0" autoAdjust="0"/>
    <p:restoredTop sz="90732" autoAdjust="0"/>
  </p:normalViewPr>
  <p:slideViewPr>
    <p:cSldViewPr>
      <p:cViewPr varScale="1">
        <p:scale>
          <a:sx n="100" d="100"/>
          <a:sy n="100" d="100"/>
        </p:scale>
        <p:origin x="215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60078-0DAA-4A0F-8454-398FAA7DFB3E}"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GB"/>
        </a:p>
      </dgm:t>
    </dgm:pt>
    <dgm:pt modelId="{603B3182-5806-47CD-977E-108778F46E97}">
      <dgm:prSet phldrT="[Text]"/>
      <dgm:spPr/>
      <dgm:t>
        <a:bodyPr/>
        <a:lstStyle/>
        <a:p>
          <a:r>
            <a:rPr lang="en-GB" dirty="0"/>
            <a:t>Causes of obesity in the UK</a:t>
          </a:r>
        </a:p>
      </dgm:t>
    </dgm:pt>
    <dgm:pt modelId="{04E5417B-32B8-4DA2-8B48-FD6DBD21717F}" type="parTrans" cxnId="{23629532-DF8A-439B-81D8-7BE40CD31959}">
      <dgm:prSet/>
      <dgm:spPr/>
      <dgm:t>
        <a:bodyPr/>
        <a:lstStyle/>
        <a:p>
          <a:endParaRPr lang="en-GB"/>
        </a:p>
      </dgm:t>
    </dgm:pt>
    <dgm:pt modelId="{15482BC8-39F2-4B5E-9998-B788B1012B73}" type="sibTrans" cxnId="{23629532-DF8A-439B-81D8-7BE40CD31959}">
      <dgm:prSet/>
      <dgm:spPr/>
      <dgm:t>
        <a:bodyPr/>
        <a:lstStyle/>
        <a:p>
          <a:endParaRPr lang="en-GB"/>
        </a:p>
      </dgm:t>
    </dgm:pt>
    <dgm:pt modelId="{67877F81-69A1-4135-8997-EA04825D8AEF}">
      <dgm:prSet phldrT="[Text]"/>
      <dgm:spPr/>
      <dgm:t>
        <a:bodyPr/>
        <a:lstStyle/>
        <a:p>
          <a:r>
            <a:rPr lang="en-GB" dirty="0"/>
            <a:t>Effects of obesity in the UK</a:t>
          </a:r>
        </a:p>
      </dgm:t>
    </dgm:pt>
    <dgm:pt modelId="{E7099E07-26AD-4CA4-A58C-B2CC9BCC1374}" type="parTrans" cxnId="{987A959A-B91A-406C-B1AA-13BBC6766E6A}">
      <dgm:prSet/>
      <dgm:spPr/>
      <dgm:t>
        <a:bodyPr/>
        <a:lstStyle/>
        <a:p>
          <a:endParaRPr lang="en-GB"/>
        </a:p>
      </dgm:t>
    </dgm:pt>
    <dgm:pt modelId="{31654BDF-CD38-4DA8-B210-0F37FD708AD2}" type="sibTrans" cxnId="{987A959A-B91A-406C-B1AA-13BBC6766E6A}">
      <dgm:prSet/>
      <dgm:spPr/>
      <dgm:t>
        <a:bodyPr/>
        <a:lstStyle/>
        <a:p>
          <a:endParaRPr lang="en-GB"/>
        </a:p>
      </dgm:t>
    </dgm:pt>
    <dgm:pt modelId="{01ADB72C-9786-4503-A8A2-FFE90EA01E3F}">
      <dgm:prSet phldrT="[Text]"/>
      <dgm:spPr/>
      <dgm:t>
        <a:bodyPr/>
        <a:lstStyle/>
        <a:p>
          <a:r>
            <a:rPr lang="en-GB" dirty="0"/>
            <a:t>Managing obesity in the UK</a:t>
          </a:r>
        </a:p>
      </dgm:t>
    </dgm:pt>
    <dgm:pt modelId="{A85E469F-B06B-45B9-8EB2-67DCB55247E0}" type="parTrans" cxnId="{F820B957-3A2F-4D9D-8E36-B85F486D4FD6}">
      <dgm:prSet/>
      <dgm:spPr/>
      <dgm:t>
        <a:bodyPr/>
        <a:lstStyle/>
        <a:p>
          <a:endParaRPr lang="en-GB"/>
        </a:p>
      </dgm:t>
    </dgm:pt>
    <dgm:pt modelId="{32D36DB3-47DE-4D7D-A324-05405F003B25}" type="sibTrans" cxnId="{F820B957-3A2F-4D9D-8E36-B85F486D4FD6}">
      <dgm:prSet/>
      <dgm:spPr/>
      <dgm:t>
        <a:bodyPr/>
        <a:lstStyle/>
        <a:p>
          <a:endParaRPr lang="en-GB"/>
        </a:p>
      </dgm:t>
    </dgm:pt>
    <dgm:pt modelId="{2568FE7D-D9F4-4220-9E7F-AD2BF1733C0C}">
      <dgm:prSet phldrT="[Text]"/>
      <dgm:spPr/>
      <dgm:t>
        <a:bodyPr/>
        <a:lstStyle/>
        <a:p>
          <a:r>
            <a:rPr lang="en-GB"/>
            <a:t>Obesity statistics in the UK</a:t>
          </a:r>
          <a:endParaRPr lang="en-GB" dirty="0"/>
        </a:p>
      </dgm:t>
    </dgm:pt>
    <dgm:pt modelId="{85F46020-CF91-4C7F-A90A-9930CE22019B}" type="parTrans" cxnId="{16E349F5-1D01-4647-82F4-E268DE2B022B}">
      <dgm:prSet/>
      <dgm:spPr/>
      <dgm:t>
        <a:bodyPr/>
        <a:lstStyle/>
        <a:p>
          <a:endParaRPr lang="en-GB"/>
        </a:p>
      </dgm:t>
    </dgm:pt>
    <dgm:pt modelId="{99617BB2-4020-4284-A281-395D4E2BCA1B}" type="sibTrans" cxnId="{16E349F5-1D01-4647-82F4-E268DE2B022B}">
      <dgm:prSet/>
      <dgm:spPr/>
      <dgm:t>
        <a:bodyPr/>
        <a:lstStyle/>
        <a:p>
          <a:endParaRPr lang="en-GB"/>
        </a:p>
      </dgm:t>
    </dgm:pt>
    <dgm:pt modelId="{DAE20036-599F-43D5-9CE3-AD2C6A81B053}" type="pres">
      <dgm:prSet presAssocID="{73560078-0DAA-4A0F-8454-398FAA7DFB3E}" presName="linear" presStyleCnt="0">
        <dgm:presLayoutVars>
          <dgm:dir/>
          <dgm:animLvl val="lvl"/>
          <dgm:resizeHandles val="exact"/>
        </dgm:presLayoutVars>
      </dgm:prSet>
      <dgm:spPr/>
    </dgm:pt>
    <dgm:pt modelId="{55DAFA4C-5806-4A08-9ACA-FCAEE6B0267B}" type="pres">
      <dgm:prSet presAssocID="{603B3182-5806-47CD-977E-108778F46E97}" presName="parentLin" presStyleCnt="0"/>
      <dgm:spPr/>
    </dgm:pt>
    <dgm:pt modelId="{F149DDC5-0B91-44D4-B1AD-EAECA585C25C}" type="pres">
      <dgm:prSet presAssocID="{603B3182-5806-47CD-977E-108778F46E97}" presName="parentLeftMargin" presStyleLbl="node1" presStyleIdx="0" presStyleCnt="4"/>
      <dgm:spPr/>
    </dgm:pt>
    <dgm:pt modelId="{1F913C9F-CCC7-4441-9C2D-1FE1AF80A1B5}" type="pres">
      <dgm:prSet presAssocID="{603B3182-5806-47CD-977E-108778F46E97}" presName="parentText" presStyleLbl="node1" presStyleIdx="0" presStyleCnt="4">
        <dgm:presLayoutVars>
          <dgm:chMax val="0"/>
          <dgm:bulletEnabled val="1"/>
        </dgm:presLayoutVars>
      </dgm:prSet>
      <dgm:spPr/>
    </dgm:pt>
    <dgm:pt modelId="{11ED4DAB-911F-4839-9D0E-426431513708}" type="pres">
      <dgm:prSet presAssocID="{603B3182-5806-47CD-977E-108778F46E97}" presName="negativeSpace" presStyleCnt="0"/>
      <dgm:spPr/>
    </dgm:pt>
    <dgm:pt modelId="{0C22C927-7CC5-4FC9-A9D5-444AEEE3C057}" type="pres">
      <dgm:prSet presAssocID="{603B3182-5806-47CD-977E-108778F46E97}" presName="childText" presStyleLbl="conFgAcc1" presStyleIdx="0" presStyleCnt="4">
        <dgm:presLayoutVars>
          <dgm:bulletEnabled val="1"/>
        </dgm:presLayoutVars>
      </dgm:prSet>
      <dgm:spPr/>
    </dgm:pt>
    <dgm:pt modelId="{9BDF4601-D54C-4314-B647-59D7596DBEEF}" type="pres">
      <dgm:prSet presAssocID="{15482BC8-39F2-4B5E-9998-B788B1012B73}" presName="spaceBetweenRectangles" presStyleCnt="0"/>
      <dgm:spPr/>
    </dgm:pt>
    <dgm:pt modelId="{19B0CE88-EFA6-4F8C-B8E9-AF1DA2AC8670}" type="pres">
      <dgm:prSet presAssocID="{67877F81-69A1-4135-8997-EA04825D8AEF}" presName="parentLin" presStyleCnt="0"/>
      <dgm:spPr/>
    </dgm:pt>
    <dgm:pt modelId="{7D12599A-CA16-482C-A048-64372BCA3A55}" type="pres">
      <dgm:prSet presAssocID="{67877F81-69A1-4135-8997-EA04825D8AEF}" presName="parentLeftMargin" presStyleLbl="node1" presStyleIdx="0" presStyleCnt="4"/>
      <dgm:spPr/>
    </dgm:pt>
    <dgm:pt modelId="{9A1CFAED-6213-46EB-B338-08DF65DF6073}" type="pres">
      <dgm:prSet presAssocID="{67877F81-69A1-4135-8997-EA04825D8AEF}" presName="parentText" presStyleLbl="node1" presStyleIdx="1" presStyleCnt="4">
        <dgm:presLayoutVars>
          <dgm:chMax val="0"/>
          <dgm:bulletEnabled val="1"/>
        </dgm:presLayoutVars>
      </dgm:prSet>
      <dgm:spPr/>
    </dgm:pt>
    <dgm:pt modelId="{574D0F70-E5B4-4244-9F80-5A140CFFA2B1}" type="pres">
      <dgm:prSet presAssocID="{67877F81-69A1-4135-8997-EA04825D8AEF}" presName="negativeSpace" presStyleCnt="0"/>
      <dgm:spPr/>
    </dgm:pt>
    <dgm:pt modelId="{91C48812-F635-46C9-9FEF-917C759F196A}" type="pres">
      <dgm:prSet presAssocID="{67877F81-69A1-4135-8997-EA04825D8AEF}" presName="childText" presStyleLbl="conFgAcc1" presStyleIdx="1" presStyleCnt="4">
        <dgm:presLayoutVars>
          <dgm:bulletEnabled val="1"/>
        </dgm:presLayoutVars>
      </dgm:prSet>
      <dgm:spPr/>
    </dgm:pt>
    <dgm:pt modelId="{AC1FA18D-5051-46B6-911C-F9CDF96738AB}" type="pres">
      <dgm:prSet presAssocID="{31654BDF-CD38-4DA8-B210-0F37FD708AD2}" presName="spaceBetweenRectangles" presStyleCnt="0"/>
      <dgm:spPr/>
    </dgm:pt>
    <dgm:pt modelId="{7DBC197D-2FF5-4181-955D-840C400685A2}" type="pres">
      <dgm:prSet presAssocID="{2568FE7D-D9F4-4220-9E7F-AD2BF1733C0C}" presName="parentLin" presStyleCnt="0"/>
      <dgm:spPr/>
    </dgm:pt>
    <dgm:pt modelId="{275C136C-613C-4F72-95D9-6F5EF059764F}" type="pres">
      <dgm:prSet presAssocID="{2568FE7D-D9F4-4220-9E7F-AD2BF1733C0C}" presName="parentLeftMargin" presStyleLbl="node1" presStyleIdx="1" presStyleCnt="4"/>
      <dgm:spPr/>
    </dgm:pt>
    <dgm:pt modelId="{94971067-780A-4CB7-8910-AC408D702C2C}" type="pres">
      <dgm:prSet presAssocID="{2568FE7D-D9F4-4220-9E7F-AD2BF1733C0C}" presName="parentText" presStyleLbl="node1" presStyleIdx="2" presStyleCnt="4">
        <dgm:presLayoutVars>
          <dgm:chMax val="0"/>
          <dgm:bulletEnabled val="1"/>
        </dgm:presLayoutVars>
      </dgm:prSet>
      <dgm:spPr/>
    </dgm:pt>
    <dgm:pt modelId="{23B6B752-A345-479B-9F9F-2289EC1C330F}" type="pres">
      <dgm:prSet presAssocID="{2568FE7D-D9F4-4220-9E7F-AD2BF1733C0C}" presName="negativeSpace" presStyleCnt="0"/>
      <dgm:spPr/>
    </dgm:pt>
    <dgm:pt modelId="{936B988C-FC5D-4202-B642-6D947313C1B3}" type="pres">
      <dgm:prSet presAssocID="{2568FE7D-D9F4-4220-9E7F-AD2BF1733C0C}" presName="childText" presStyleLbl="conFgAcc1" presStyleIdx="2" presStyleCnt="4">
        <dgm:presLayoutVars>
          <dgm:bulletEnabled val="1"/>
        </dgm:presLayoutVars>
      </dgm:prSet>
      <dgm:spPr/>
    </dgm:pt>
    <dgm:pt modelId="{BF6A3545-D774-499B-9F10-078B1766C09C}" type="pres">
      <dgm:prSet presAssocID="{99617BB2-4020-4284-A281-395D4E2BCA1B}" presName="spaceBetweenRectangles" presStyleCnt="0"/>
      <dgm:spPr/>
    </dgm:pt>
    <dgm:pt modelId="{50B95571-3B01-4B05-8C92-B8EF37E806F0}" type="pres">
      <dgm:prSet presAssocID="{01ADB72C-9786-4503-A8A2-FFE90EA01E3F}" presName="parentLin" presStyleCnt="0"/>
      <dgm:spPr/>
    </dgm:pt>
    <dgm:pt modelId="{C6476FA4-142F-41FB-A09C-51357F188C03}" type="pres">
      <dgm:prSet presAssocID="{01ADB72C-9786-4503-A8A2-FFE90EA01E3F}" presName="parentLeftMargin" presStyleLbl="node1" presStyleIdx="2" presStyleCnt="4"/>
      <dgm:spPr/>
    </dgm:pt>
    <dgm:pt modelId="{AF99F271-D042-4A27-BD1D-61A0BBF21554}" type="pres">
      <dgm:prSet presAssocID="{01ADB72C-9786-4503-A8A2-FFE90EA01E3F}" presName="parentText" presStyleLbl="node1" presStyleIdx="3" presStyleCnt="4">
        <dgm:presLayoutVars>
          <dgm:chMax val="0"/>
          <dgm:bulletEnabled val="1"/>
        </dgm:presLayoutVars>
      </dgm:prSet>
      <dgm:spPr/>
    </dgm:pt>
    <dgm:pt modelId="{51ED0BE9-7A21-47BC-AC13-870F929AD51F}" type="pres">
      <dgm:prSet presAssocID="{01ADB72C-9786-4503-A8A2-FFE90EA01E3F}" presName="negativeSpace" presStyleCnt="0"/>
      <dgm:spPr/>
    </dgm:pt>
    <dgm:pt modelId="{1AA167C6-B84D-4586-A1AF-C429AACB1964}" type="pres">
      <dgm:prSet presAssocID="{01ADB72C-9786-4503-A8A2-FFE90EA01E3F}" presName="childText" presStyleLbl="conFgAcc1" presStyleIdx="3" presStyleCnt="4">
        <dgm:presLayoutVars>
          <dgm:bulletEnabled val="1"/>
        </dgm:presLayoutVars>
      </dgm:prSet>
      <dgm:spPr/>
    </dgm:pt>
  </dgm:ptLst>
  <dgm:cxnLst>
    <dgm:cxn modelId="{42CDDF17-38D7-4EB7-BF48-26E3559DD0F1}" type="presOf" srcId="{2568FE7D-D9F4-4220-9E7F-AD2BF1733C0C}" destId="{275C136C-613C-4F72-95D9-6F5EF059764F}" srcOrd="0" destOrd="0" presId="urn:microsoft.com/office/officeart/2005/8/layout/list1"/>
    <dgm:cxn modelId="{C404DA1E-EF9B-42A8-B2BD-335C45621DAA}" type="presOf" srcId="{603B3182-5806-47CD-977E-108778F46E97}" destId="{F149DDC5-0B91-44D4-B1AD-EAECA585C25C}" srcOrd="0" destOrd="0" presId="urn:microsoft.com/office/officeart/2005/8/layout/list1"/>
    <dgm:cxn modelId="{8382F224-0865-4C11-BB72-0E0D9038E091}" type="presOf" srcId="{67877F81-69A1-4135-8997-EA04825D8AEF}" destId="{9A1CFAED-6213-46EB-B338-08DF65DF6073}" srcOrd="1" destOrd="0" presId="urn:microsoft.com/office/officeart/2005/8/layout/list1"/>
    <dgm:cxn modelId="{23629532-DF8A-439B-81D8-7BE40CD31959}" srcId="{73560078-0DAA-4A0F-8454-398FAA7DFB3E}" destId="{603B3182-5806-47CD-977E-108778F46E97}" srcOrd="0" destOrd="0" parTransId="{04E5417B-32B8-4DA2-8B48-FD6DBD21717F}" sibTransId="{15482BC8-39F2-4B5E-9998-B788B1012B73}"/>
    <dgm:cxn modelId="{3CE94F4C-72A2-4ECB-95E3-A73845982F67}" type="presOf" srcId="{603B3182-5806-47CD-977E-108778F46E97}" destId="{1F913C9F-CCC7-4441-9C2D-1FE1AF80A1B5}" srcOrd="1" destOrd="0" presId="urn:microsoft.com/office/officeart/2005/8/layout/list1"/>
    <dgm:cxn modelId="{01FED04C-A918-43F2-982F-BFE6EAF5E7A1}" type="presOf" srcId="{73560078-0DAA-4A0F-8454-398FAA7DFB3E}" destId="{DAE20036-599F-43D5-9CE3-AD2C6A81B053}" srcOrd="0" destOrd="0" presId="urn:microsoft.com/office/officeart/2005/8/layout/list1"/>
    <dgm:cxn modelId="{F820B957-3A2F-4D9D-8E36-B85F486D4FD6}" srcId="{73560078-0DAA-4A0F-8454-398FAA7DFB3E}" destId="{01ADB72C-9786-4503-A8A2-FFE90EA01E3F}" srcOrd="3" destOrd="0" parTransId="{A85E469F-B06B-45B9-8EB2-67DCB55247E0}" sibTransId="{32D36DB3-47DE-4D7D-A324-05405F003B25}"/>
    <dgm:cxn modelId="{D4368675-2DE0-439F-99E6-1D2A4DDC9AA3}" type="presOf" srcId="{2568FE7D-D9F4-4220-9E7F-AD2BF1733C0C}" destId="{94971067-780A-4CB7-8910-AC408D702C2C}" srcOrd="1" destOrd="0" presId="urn:microsoft.com/office/officeart/2005/8/layout/list1"/>
    <dgm:cxn modelId="{C43D2C8F-26B6-43BD-88B1-498833754847}" type="presOf" srcId="{67877F81-69A1-4135-8997-EA04825D8AEF}" destId="{7D12599A-CA16-482C-A048-64372BCA3A55}" srcOrd="0" destOrd="0" presId="urn:microsoft.com/office/officeart/2005/8/layout/list1"/>
    <dgm:cxn modelId="{987A959A-B91A-406C-B1AA-13BBC6766E6A}" srcId="{73560078-0DAA-4A0F-8454-398FAA7DFB3E}" destId="{67877F81-69A1-4135-8997-EA04825D8AEF}" srcOrd="1" destOrd="0" parTransId="{E7099E07-26AD-4CA4-A58C-B2CC9BCC1374}" sibTransId="{31654BDF-CD38-4DA8-B210-0F37FD708AD2}"/>
    <dgm:cxn modelId="{D97EA6B1-53F5-466F-8F05-871FB69AF7DA}" type="presOf" srcId="{01ADB72C-9786-4503-A8A2-FFE90EA01E3F}" destId="{C6476FA4-142F-41FB-A09C-51357F188C03}" srcOrd="0" destOrd="0" presId="urn:microsoft.com/office/officeart/2005/8/layout/list1"/>
    <dgm:cxn modelId="{41BF6BD0-DAC8-4913-B85C-033D63634F12}" type="presOf" srcId="{01ADB72C-9786-4503-A8A2-FFE90EA01E3F}" destId="{AF99F271-D042-4A27-BD1D-61A0BBF21554}" srcOrd="1" destOrd="0" presId="urn:microsoft.com/office/officeart/2005/8/layout/list1"/>
    <dgm:cxn modelId="{16E349F5-1D01-4647-82F4-E268DE2B022B}" srcId="{73560078-0DAA-4A0F-8454-398FAA7DFB3E}" destId="{2568FE7D-D9F4-4220-9E7F-AD2BF1733C0C}" srcOrd="2" destOrd="0" parTransId="{85F46020-CF91-4C7F-A90A-9930CE22019B}" sibTransId="{99617BB2-4020-4284-A281-395D4E2BCA1B}"/>
    <dgm:cxn modelId="{3AD0FE8A-FB81-4AEA-BBDA-7FF0D9361BE8}" type="presParOf" srcId="{DAE20036-599F-43D5-9CE3-AD2C6A81B053}" destId="{55DAFA4C-5806-4A08-9ACA-FCAEE6B0267B}" srcOrd="0" destOrd="0" presId="urn:microsoft.com/office/officeart/2005/8/layout/list1"/>
    <dgm:cxn modelId="{C860E2F3-26F0-4B89-9903-5A767D28B537}" type="presParOf" srcId="{55DAFA4C-5806-4A08-9ACA-FCAEE6B0267B}" destId="{F149DDC5-0B91-44D4-B1AD-EAECA585C25C}" srcOrd="0" destOrd="0" presId="urn:microsoft.com/office/officeart/2005/8/layout/list1"/>
    <dgm:cxn modelId="{06C41FD0-68C7-4221-BD40-A317D8401F68}" type="presParOf" srcId="{55DAFA4C-5806-4A08-9ACA-FCAEE6B0267B}" destId="{1F913C9F-CCC7-4441-9C2D-1FE1AF80A1B5}" srcOrd="1" destOrd="0" presId="urn:microsoft.com/office/officeart/2005/8/layout/list1"/>
    <dgm:cxn modelId="{93343312-D1FF-49FF-9EDB-6F1F9BDF7AE6}" type="presParOf" srcId="{DAE20036-599F-43D5-9CE3-AD2C6A81B053}" destId="{11ED4DAB-911F-4839-9D0E-426431513708}" srcOrd="1" destOrd="0" presId="urn:microsoft.com/office/officeart/2005/8/layout/list1"/>
    <dgm:cxn modelId="{37E93639-7BEB-4E94-B88E-C2A0E05A4F31}" type="presParOf" srcId="{DAE20036-599F-43D5-9CE3-AD2C6A81B053}" destId="{0C22C927-7CC5-4FC9-A9D5-444AEEE3C057}" srcOrd="2" destOrd="0" presId="urn:microsoft.com/office/officeart/2005/8/layout/list1"/>
    <dgm:cxn modelId="{F0152EE8-3F46-4DBC-969F-4B678A482003}" type="presParOf" srcId="{DAE20036-599F-43D5-9CE3-AD2C6A81B053}" destId="{9BDF4601-D54C-4314-B647-59D7596DBEEF}" srcOrd="3" destOrd="0" presId="urn:microsoft.com/office/officeart/2005/8/layout/list1"/>
    <dgm:cxn modelId="{58A546D2-B8A8-41D9-8FB9-B366411C6E13}" type="presParOf" srcId="{DAE20036-599F-43D5-9CE3-AD2C6A81B053}" destId="{19B0CE88-EFA6-4F8C-B8E9-AF1DA2AC8670}" srcOrd="4" destOrd="0" presId="urn:microsoft.com/office/officeart/2005/8/layout/list1"/>
    <dgm:cxn modelId="{302A0583-9036-4C4D-B7D4-EE70DE10E853}" type="presParOf" srcId="{19B0CE88-EFA6-4F8C-B8E9-AF1DA2AC8670}" destId="{7D12599A-CA16-482C-A048-64372BCA3A55}" srcOrd="0" destOrd="0" presId="urn:microsoft.com/office/officeart/2005/8/layout/list1"/>
    <dgm:cxn modelId="{A3E82A8D-B358-45A7-94AA-C5ECFAEA7BD0}" type="presParOf" srcId="{19B0CE88-EFA6-4F8C-B8E9-AF1DA2AC8670}" destId="{9A1CFAED-6213-46EB-B338-08DF65DF6073}" srcOrd="1" destOrd="0" presId="urn:microsoft.com/office/officeart/2005/8/layout/list1"/>
    <dgm:cxn modelId="{DF3B5C58-77B5-4BE5-819B-428214B6F9A1}" type="presParOf" srcId="{DAE20036-599F-43D5-9CE3-AD2C6A81B053}" destId="{574D0F70-E5B4-4244-9F80-5A140CFFA2B1}" srcOrd="5" destOrd="0" presId="urn:microsoft.com/office/officeart/2005/8/layout/list1"/>
    <dgm:cxn modelId="{9EDA5F02-DF0F-4923-A9C0-1F7015D875B8}" type="presParOf" srcId="{DAE20036-599F-43D5-9CE3-AD2C6A81B053}" destId="{91C48812-F635-46C9-9FEF-917C759F196A}" srcOrd="6" destOrd="0" presId="urn:microsoft.com/office/officeart/2005/8/layout/list1"/>
    <dgm:cxn modelId="{8C171C04-926B-4B57-8C02-B3EF93D94ED0}" type="presParOf" srcId="{DAE20036-599F-43D5-9CE3-AD2C6A81B053}" destId="{AC1FA18D-5051-46B6-911C-F9CDF96738AB}" srcOrd="7" destOrd="0" presId="urn:microsoft.com/office/officeart/2005/8/layout/list1"/>
    <dgm:cxn modelId="{90A309EE-BF06-4CE9-BC34-2E0F7A4E8B11}" type="presParOf" srcId="{DAE20036-599F-43D5-9CE3-AD2C6A81B053}" destId="{7DBC197D-2FF5-4181-955D-840C400685A2}" srcOrd="8" destOrd="0" presId="urn:microsoft.com/office/officeart/2005/8/layout/list1"/>
    <dgm:cxn modelId="{E8E4ED96-73E6-4794-940A-135A815CA5BF}" type="presParOf" srcId="{7DBC197D-2FF5-4181-955D-840C400685A2}" destId="{275C136C-613C-4F72-95D9-6F5EF059764F}" srcOrd="0" destOrd="0" presId="urn:microsoft.com/office/officeart/2005/8/layout/list1"/>
    <dgm:cxn modelId="{79FD8B8F-CBE0-4A7D-9C9A-062D22C0B378}" type="presParOf" srcId="{7DBC197D-2FF5-4181-955D-840C400685A2}" destId="{94971067-780A-4CB7-8910-AC408D702C2C}" srcOrd="1" destOrd="0" presId="urn:microsoft.com/office/officeart/2005/8/layout/list1"/>
    <dgm:cxn modelId="{EAD61457-4829-498C-9336-69F2EEEC56D7}" type="presParOf" srcId="{DAE20036-599F-43D5-9CE3-AD2C6A81B053}" destId="{23B6B752-A345-479B-9F9F-2289EC1C330F}" srcOrd="9" destOrd="0" presId="urn:microsoft.com/office/officeart/2005/8/layout/list1"/>
    <dgm:cxn modelId="{123A13E1-473A-4CB1-A4D7-E7C4AB8E5622}" type="presParOf" srcId="{DAE20036-599F-43D5-9CE3-AD2C6A81B053}" destId="{936B988C-FC5D-4202-B642-6D947313C1B3}" srcOrd="10" destOrd="0" presId="urn:microsoft.com/office/officeart/2005/8/layout/list1"/>
    <dgm:cxn modelId="{72A00EA8-7C42-45ED-BDBE-A829F21A3E0C}" type="presParOf" srcId="{DAE20036-599F-43D5-9CE3-AD2C6A81B053}" destId="{BF6A3545-D774-499B-9F10-078B1766C09C}" srcOrd="11" destOrd="0" presId="urn:microsoft.com/office/officeart/2005/8/layout/list1"/>
    <dgm:cxn modelId="{937150B7-30D7-4E37-B809-0AEDD2C050B7}" type="presParOf" srcId="{DAE20036-599F-43D5-9CE3-AD2C6A81B053}" destId="{50B95571-3B01-4B05-8C92-B8EF37E806F0}" srcOrd="12" destOrd="0" presId="urn:microsoft.com/office/officeart/2005/8/layout/list1"/>
    <dgm:cxn modelId="{B42D8CF1-FD1A-4EC7-9B24-2E4DBA86333A}" type="presParOf" srcId="{50B95571-3B01-4B05-8C92-B8EF37E806F0}" destId="{C6476FA4-142F-41FB-A09C-51357F188C03}" srcOrd="0" destOrd="0" presId="urn:microsoft.com/office/officeart/2005/8/layout/list1"/>
    <dgm:cxn modelId="{1694EBF1-A45D-4559-AB90-8F4C4F345C06}" type="presParOf" srcId="{50B95571-3B01-4B05-8C92-B8EF37E806F0}" destId="{AF99F271-D042-4A27-BD1D-61A0BBF21554}" srcOrd="1" destOrd="0" presId="urn:microsoft.com/office/officeart/2005/8/layout/list1"/>
    <dgm:cxn modelId="{08686CA0-2FFC-4DE5-9E9E-EEE7DB209EE8}" type="presParOf" srcId="{DAE20036-599F-43D5-9CE3-AD2C6A81B053}" destId="{51ED0BE9-7A21-47BC-AC13-870F929AD51F}" srcOrd="13" destOrd="0" presId="urn:microsoft.com/office/officeart/2005/8/layout/list1"/>
    <dgm:cxn modelId="{FA3D9C47-8CB9-46A4-84AE-27E7EC011E12}" type="presParOf" srcId="{DAE20036-599F-43D5-9CE3-AD2C6A81B053}" destId="{1AA167C6-B84D-4586-A1AF-C429AACB196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C927-7CC5-4FC9-A9D5-444AEEE3C057}">
      <dsp:nvSpPr>
        <dsp:cNvPr id="0" name=""/>
        <dsp:cNvSpPr/>
      </dsp:nvSpPr>
      <dsp:spPr>
        <a:xfrm>
          <a:off x="0" y="347020"/>
          <a:ext cx="6096000" cy="5795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913C9F-CCC7-4441-9C2D-1FE1AF80A1B5}">
      <dsp:nvSpPr>
        <dsp:cNvPr id="0" name=""/>
        <dsp:cNvSpPr/>
      </dsp:nvSpPr>
      <dsp:spPr>
        <a:xfrm>
          <a:off x="304800" y="7540"/>
          <a:ext cx="4267200" cy="678960"/>
        </a:xfrm>
        <a:prstGeom prst="round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GB" sz="2300" kern="1200" dirty="0"/>
            <a:t>Causes of obesity in the UK</a:t>
          </a:r>
        </a:p>
      </dsp:txBody>
      <dsp:txXfrm>
        <a:off x="337944" y="40684"/>
        <a:ext cx="4200912" cy="612672"/>
      </dsp:txXfrm>
    </dsp:sp>
    <dsp:sp modelId="{91C48812-F635-46C9-9FEF-917C759F196A}">
      <dsp:nvSpPr>
        <dsp:cNvPr id="0" name=""/>
        <dsp:cNvSpPr/>
      </dsp:nvSpPr>
      <dsp:spPr>
        <a:xfrm>
          <a:off x="0" y="1390300"/>
          <a:ext cx="6096000" cy="5795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1CFAED-6213-46EB-B338-08DF65DF6073}">
      <dsp:nvSpPr>
        <dsp:cNvPr id="0" name=""/>
        <dsp:cNvSpPr/>
      </dsp:nvSpPr>
      <dsp:spPr>
        <a:xfrm>
          <a:off x="304800" y="1050820"/>
          <a:ext cx="4267200" cy="678960"/>
        </a:xfrm>
        <a:prstGeom prst="round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GB" sz="2300" kern="1200" dirty="0"/>
            <a:t>Effects of obesity in the UK</a:t>
          </a:r>
        </a:p>
      </dsp:txBody>
      <dsp:txXfrm>
        <a:off x="337944" y="1083964"/>
        <a:ext cx="4200912" cy="612672"/>
      </dsp:txXfrm>
    </dsp:sp>
    <dsp:sp modelId="{936B988C-FC5D-4202-B642-6D947313C1B3}">
      <dsp:nvSpPr>
        <dsp:cNvPr id="0" name=""/>
        <dsp:cNvSpPr/>
      </dsp:nvSpPr>
      <dsp:spPr>
        <a:xfrm>
          <a:off x="0" y="2433580"/>
          <a:ext cx="6096000" cy="57959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971067-780A-4CB7-8910-AC408D702C2C}">
      <dsp:nvSpPr>
        <dsp:cNvPr id="0" name=""/>
        <dsp:cNvSpPr/>
      </dsp:nvSpPr>
      <dsp:spPr>
        <a:xfrm>
          <a:off x="304800" y="2094100"/>
          <a:ext cx="4267200" cy="678960"/>
        </a:xfrm>
        <a:prstGeom prst="round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GB" sz="2300" kern="1200"/>
            <a:t>Obesity statistics in the UK</a:t>
          </a:r>
          <a:endParaRPr lang="en-GB" sz="2300" kern="1200" dirty="0"/>
        </a:p>
      </dsp:txBody>
      <dsp:txXfrm>
        <a:off x="337944" y="2127244"/>
        <a:ext cx="4200912" cy="612672"/>
      </dsp:txXfrm>
    </dsp:sp>
    <dsp:sp modelId="{1AA167C6-B84D-4586-A1AF-C429AACB1964}">
      <dsp:nvSpPr>
        <dsp:cNvPr id="0" name=""/>
        <dsp:cNvSpPr/>
      </dsp:nvSpPr>
      <dsp:spPr>
        <a:xfrm>
          <a:off x="0" y="3476859"/>
          <a:ext cx="6096000" cy="57959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99F271-D042-4A27-BD1D-61A0BBF21554}">
      <dsp:nvSpPr>
        <dsp:cNvPr id="0" name=""/>
        <dsp:cNvSpPr/>
      </dsp:nvSpPr>
      <dsp:spPr>
        <a:xfrm>
          <a:off x="304800" y="3137380"/>
          <a:ext cx="4267200" cy="678960"/>
        </a:xfrm>
        <a:prstGeom prst="round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GB" sz="2300" kern="1200" dirty="0"/>
            <a:t>Managing obesity in the UK</a:t>
          </a:r>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89EE2-5376-4198-BA75-0DFE33EC5F6C}" type="datetimeFigureOut">
              <a:rPr lang="en-GB" smtClean="0"/>
              <a:t>09/08/2024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684A9-8F20-4574-BB2C-98D7D96649EE}" type="slidenum">
              <a:rPr lang="en-GB" smtClean="0"/>
              <a:t>‹#›</a:t>
            </a:fld>
            <a:endParaRPr lang="en-GB"/>
          </a:p>
        </p:txBody>
      </p:sp>
    </p:spTree>
    <p:extLst>
      <p:ext uri="{BB962C8B-B14F-4D97-AF65-F5344CB8AC3E}">
        <p14:creationId xmlns:p14="http://schemas.microsoft.com/office/powerpoint/2010/main" val="315915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presentation will shed light on the following: the causes of obesity in the UK, the effects, the statistics, and managing obesity.</a:t>
            </a:r>
            <a:endParaRPr lang="en-GB" dirty="0"/>
          </a:p>
        </p:txBody>
      </p:sp>
      <p:sp>
        <p:nvSpPr>
          <p:cNvPr id="4" name="Slide Number Placeholder 3"/>
          <p:cNvSpPr>
            <a:spLocks noGrp="1"/>
          </p:cNvSpPr>
          <p:nvPr>
            <p:ph type="sldNum" sz="quarter" idx="10"/>
          </p:nvPr>
        </p:nvSpPr>
        <p:spPr/>
        <p:txBody>
          <a:bodyPr/>
          <a:lstStyle/>
          <a:p>
            <a:fld id="{F13684A9-8F20-4574-BB2C-98D7D96649EE}" type="slidenum">
              <a:rPr lang="en-GB" smtClean="0"/>
              <a:t>2</a:t>
            </a:fld>
            <a:endParaRPr lang="en-GB"/>
          </a:p>
        </p:txBody>
      </p:sp>
    </p:spTree>
    <p:extLst>
      <p:ext uri="{BB962C8B-B14F-4D97-AF65-F5344CB8AC3E}">
        <p14:creationId xmlns:p14="http://schemas.microsoft.com/office/powerpoint/2010/main" val="381851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Obesity in the UK is caused</a:t>
            </a:r>
            <a:r>
              <a:rPr lang="en-GB" baseline="0" dirty="0"/>
              <a:t> by a number of factors. First, the cases of obesity are as a result of uncontrolled junk eating of fast foods that are rich in cholesterol. The lack of sufficient exercises also increase the prevalence to obesity among the UK communities. Also, obesity is a result of inherited genes. Most profoundly, obesity is caused by the sedentary lifestyles that is embraced by both children and adults in the United Kingdom. Poor diets in homes as well as institutions like schools have led to increased cases of obesity.</a:t>
            </a:r>
            <a:endParaRPr lang="en-GB" dirty="0"/>
          </a:p>
        </p:txBody>
      </p:sp>
      <p:sp>
        <p:nvSpPr>
          <p:cNvPr id="4" name="Slide Number Placeholder 3"/>
          <p:cNvSpPr>
            <a:spLocks noGrp="1"/>
          </p:cNvSpPr>
          <p:nvPr>
            <p:ph type="sldNum" sz="quarter" idx="10"/>
          </p:nvPr>
        </p:nvSpPr>
        <p:spPr/>
        <p:txBody>
          <a:bodyPr/>
          <a:lstStyle/>
          <a:p>
            <a:fld id="{F13684A9-8F20-4574-BB2C-98D7D96649EE}" type="slidenum">
              <a:rPr lang="en-GB" smtClean="0"/>
              <a:t>3</a:t>
            </a:fld>
            <a:endParaRPr lang="en-GB"/>
          </a:p>
        </p:txBody>
      </p:sp>
    </p:spTree>
    <p:extLst>
      <p:ext uri="{BB962C8B-B14F-4D97-AF65-F5344CB8AC3E}">
        <p14:creationId xmlns:p14="http://schemas.microsoft.com/office/powerpoint/2010/main" val="71034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Obesity increases</a:t>
            </a:r>
            <a:r>
              <a:rPr lang="en-GB" baseline="0" dirty="0"/>
              <a:t> the prevalence to other diseases like hypertension, Type II diabetes, deep vein thrombosis among other ailments. Also, people with obesity have a relatively low productivity potential at work or in school as compared to other healthy individuals. In the UK, the government has allocated more money to help cater for obesity patients, something that has strained the national treasury. People with obesity also struggle with mobility as some are moved by fire fighters in time of emergencies.</a:t>
            </a:r>
            <a:endParaRPr lang="en-GB" dirty="0"/>
          </a:p>
        </p:txBody>
      </p:sp>
      <p:sp>
        <p:nvSpPr>
          <p:cNvPr id="4" name="Slide Number Placeholder 3"/>
          <p:cNvSpPr>
            <a:spLocks noGrp="1"/>
          </p:cNvSpPr>
          <p:nvPr>
            <p:ph type="sldNum" sz="quarter" idx="10"/>
          </p:nvPr>
        </p:nvSpPr>
        <p:spPr/>
        <p:txBody>
          <a:bodyPr/>
          <a:lstStyle/>
          <a:p>
            <a:fld id="{F13684A9-8F20-4574-BB2C-98D7D96649EE}" type="slidenum">
              <a:rPr lang="en-GB" smtClean="0"/>
              <a:t>4</a:t>
            </a:fld>
            <a:endParaRPr lang="en-GB"/>
          </a:p>
        </p:txBody>
      </p:sp>
    </p:spTree>
    <p:extLst>
      <p:ext uri="{BB962C8B-B14F-4D97-AF65-F5344CB8AC3E}">
        <p14:creationId xmlns:p14="http://schemas.microsoft.com/office/powerpoint/2010/main" val="8207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a:t>
            </a:r>
            <a:r>
              <a:rPr lang="en-GB" baseline="0" dirty="0"/>
              <a:t> within the 45 to 54 age group have the highest cases of obesity. Since 1993, the cases of obesity in the UK have seen a substantial increase from 15% to 29%. Noteworthy, men are more likely to be obese as compared to women in the UK. </a:t>
            </a:r>
            <a:endParaRPr lang="en-GB" dirty="0"/>
          </a:p>
        </p:txBody>
      </p:sp>
      <p:sp>
        <p:nvSpPr>
          <p:cNvPr id="4" name="Slide Number Placeholder 3"/>
          <p:cNvSpPr>
            <a:spLocks noGrp="1"/>
          </p:cNvSpPr>
          <p:nvPr>
            <p:ph type="sldNum" sz="quarter" idx="10"/>
          </p:nvPr>
        </p:nvSpPr>
        <p:spPr/>
        <p:txBody>
          <a:bodyPr/>
          <a:lstStyle/>
          <a:p>
            <a:fld id="{F13684A9-8F20-4574-BB2C-98D7D96649EE}" type="slidenum">
              <a:rPr lang="en-GB" smtClean="0"/>
              <a:t>5</a:t>
            </a:fld>
            <a:endParaRPr lang="en-GB"/>
          </a:p>
        </p:txBody>
      </p:sp>
    </p:spTree>
    <p:extLst>
      <p:ext uri="{BB962C8B-B14F-4D97-AF65-F5344CB8AC3E}">
        <p14:creationId xmlns:p14="http://schemas.microsoft.com/office/powerpoint/2010/main" val="270661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Obesity can</a:t>
            </a:r>
            <a:r>
              <a:rPr lang="en-GB" baseline="0" dirty="0"/>
              <a:t> be managed in the UK by embracing the following measures: </a:t>
            </a:r>
            <a:r>
              <a:rPr lang="en-GB" sz="1200" dirty="0"/>
              <a:t>Introducing healthier diets in institutions and work places, banning the promotion and advertisement of high-cholesterol foods, promoting visible warning on foods that contain high cholesterol levels, and promoting a healthy lifestyle among the citizenry</a:t>
            </a:r>
          </a:p>
          <a:p>
            <a:endParaRPr lang="en-GB" dirty="0"/>
          </a:p>
        </p:txBody>
      </p:sp>
      <p:sp>
        <p:nvSpPr>
          <p:cNvPr id="4" name="Slide Number Placeholder 3"/>
          <p:cNvSpPr>
            <a:spLocks noGrp="1"/>
          </p:cNvSpPr>
          <p:nvPr>
            <p:ph type="sldNum" sz="quarter" idx="10"/>
          </p:nvPr>
        </p:nvSpPr>
        <p:spPr/>
        <p:txBody>
          <a:bodyPr/>
          <a:lstStyle/>
          <a:p>
            <a:fld id="{F13684A9-8F20-4574-BB2C-98D7D96649EE}" type="slidenum">
              <a:rPr lang="en-GB" smtClean="0"/>
              <a:t>6</a:t>
            </a:fld>
            <a:endParaRPr lang="en-GB"/>
          </a:p>
        </p:txBody>
      </p:sp>
    </p:spTree>
    <p:extLst>
      <p:ext uri="{BB962C8B-B14F-4D97-AF65-F5344CB8AC3E}">
        <p14:creationId xmlns:p14="http://schemas.microsoft.com/office/powerpoint/2010/main" val="102646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www.ozessay.com.au</a:t>
            </a:r>
            <a:endParaRPr lang="en-UA" dirty="0"/>
          </a:p>
        </p:txBody>
      </p:sp>
      <p:sp>
        <p:nvSpPr>
          <p:cNvPr id="4" name="Slide Number Placeholder 3"/>
          <p:cNvSpPr>
            <a:spLocks noGrp="1"/>
          </p:cNvSpPr>
          <p:nvPr>
            <p:ph type="sldNum" sz="quarter" idx="5"/>
          </p:nvPr>
        </p:nvSpPr>
        <p:spPr/>
        <p:txBody>
          <a:bodyPr/>
          <a:lstStyle/>
          <a:p>
            <a:fld id="{F13684A9-8F20-4574-BB2C-98D7D96649EE}" type="slidenum">
              <a:rPr lang="en-GB" smtClean="0"/>
              <a:t>8</a:t>
            </a:fld>
            <a:endParaRPr lang="en-GB"/>
          </a:p>
        </p:txBody>
      </p:sp>
    </p:spTree>
    <p:extLst>
      <p:ext uri="{BB962C8B-B14F-4D97-AF65-F5344CB8AC3E}">
        <p14:creationId xmlns:p14="http://schemas.microsoft.com/office/powerpoint/2010/main" val="97297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0521C4-8D15-44EB-B607-A1B941C20900}" type="datetimeFigureOut">
              <a:rPr lang="en-GB" smtClean="0"/>
              <a:t>09/08/2024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5ACBC0E-C210-4805-8EFA-F9083228B7E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0521C4-8D15-44EB-B607-A1B941C20900}"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0521C4-8D15-44EB-B607-A1B941C20900}"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0521C4-8D15-44EB-B607-A1B941C20900}"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0521C4-8D15-44EB-B607-A1B941C20900}"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CBC0E-C210-4805-8EFA-F9083228B7E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0521C4-8D15-44EB-B607-A1B941C20900}"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0521C4-8D15-44EB-B607-A1B941C20900}" type="datetimeFigureOut">
              <a:rPr lang="en-GB" smtClean="0"/>
              <a:t>09/08/2024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0521C4-8D15-44EB-B607-A1B941C20900}" type="datetimeFigureOut">
              <a:rPr lang="en-GB" smtClean="0"/>
              <a:t>09/08/2024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521C4-8D15-44EB-B607-A1B941C20900}" type="datetimeFigureOut">
              <a:rPr lang="en-GB" smtClean="0"/>
              <a:t>09/08/2024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0521C4-8D15-44EB-B607-A1B941C20900}"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CBC0E-C210-4805-8EFA-F9083228B7E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0521C4-8D15-44EB-B607-A1B941C20900}"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5ACBC0E-C210-4805-8EFA-F9083228B7EB}"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0521C4-8D15-44EB-B607-A1B941C20900}" type="datetimeFigureOut">
              <a:rPr lang="en-GB" smtClean="0"/>
              <a:t>09/08/2024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ACBC0E-C210-4805-8EFA-F9083228B7EB}"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ozessay.com.au/?utm_source=samples&amp;utm_medium=pdf&amp;utm_campaign=samples_2024&amp;utm_content=obesity_ppt&amp;utm_term=1_bann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zessay.com.au/order?utm_source=samples&amp;utm_medium=pdf&amp;utm_campaign=samples_2024&amp;utm_content=obesity_ppt&amp;utm_term=2_bann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53" y="2286000"/>
            <a:ext cx="5118365" cy="4365104"/>
          </a:xfrm>
          <a:prstGeom prst="rect">
            <a:avLst/>
          </a:prstGeom>
        </p:spPr>
      </p:pic>
      <p:sp>
        <p:nvSpPr>
          <p:cNvPr id="2" name="Title 1"/>
          <p:cNvSpPr>
            <a:spLocks noGrp="1"/>
          </p:cNvSpPr>
          <p:nvPr>
            <p:ph type="ctrTitle"/>
          </p:nvPr>
        </p:nvSpPr>
        <p:spPr>
          <a:xfrm>
            <a:off x="755576" y="3789040"/>
            <a:ext cx="7851648" cy="1828800"/>
          </a:xfrm>
        </p:spPr>
        <p:txBody>
          <a:bodyPr/>
          <a:lstStyle/>
          <a:p>
            <a:r>
              <a:rPr lang="en-GB" dirty="0"/>
              <a:t>Obesity in the United Kingdom</a:t>
            </a:r>
          </a:p>
        </p:txBody>
      </p:sp>
      <p:sp>
        <p:nvSpPr>
          <p:cNvPr id="3" name="Subtitle 2"/>
          <p:cNvSpPr>
            <a:spLocks noGrp="1"/>
          </p:cNvSpPr>
          <p:nvPr>
            <p:ph type="subTitle" idx="1"/>
          </p:nvPr>
        </p:nvSpPr>
        <p:spPr>
          <a:xfrm>
            <a:off x="899592" y="404664"/>
            <a:ext cx="7854696" cy="1752600"/>
          </a:xfrm>
        </p:spPr>
        <p:txBody>
          <a:bodyPr>
            <a:normAutofit fontScale="85000" lnSpcReduction="20000"/>
          </a:bodyPr>
          <a:lstStyle/>
          <a:p>
            <a:r>
              <a:rPr lang="en-GB" dirty="0"/>
              <a:t>Student Number </a:t>
            </a:r>
            <a:r>
              <a:rPr lang="en-US" dirty="0"/>
              <a:t>#</a:t>
            </a:r>
            <a:r>
              <a:rPr lang="en-GB" dirty="0"/>
              <a:t>XXXXX</a:t>
            </a:r>
            <a:endParaRPr lang="en-US" dirty="0"/>
          </a:p>
          <a:p>
            <a:r>
              <a:rPr lang="en-US" dirty="0"/>
              <a:t>Title Introduction to the studying skills</a:t>
            </a:r>
            <a:r>
              <a:rPr lang="en-GB" dirty="0"/>
              <a:t> </a:t>
            </a:r>
          </a:p>
          <a:p>
            <a:r>
              <a:rPr lang="en-GB" dirty="0"/>
              <a:t>Module Name/Code </a:t>
            </a:r>
            <a:r>
              <a:rPr lang="en-US" dirty="0"/>
              <a:t>code3HW002</a:t>
            </a:r>
          </a:p>
          <a:p>
            <a:r>
              <a:rPr lang="en-US" dirty="0"/>
              <a:t>Module leader </a:t>
            </a:r>
            <a:r>
              <a:rPr lang="en-GB" dirty="0"/>
              <a:t>XXXX XXXXX </a:t>
            </a:r>
          </a:p>
          <a:p>
            <a:r>
              <a:rPr lang="en-GB" dirty="0"/>
              <a:t>Date 14/01/202</a:t>
            </a:r>
            <a:r>
              <a:rPr lang="ru-RU" dirty="0"/>
              <a:t>2</a:t>
            </a:r>
            <a:endParaRPr lang="en-GB" dirty="0"/>
          </a:p>
        </p:txBody>
      </p:sp>
    </p:spTree>
    <p:extLst>
      <p:ext uri="{BB962C8B-B14F-4D97-AF65-F5344CB8AC3E}">
        <p14:creationId xmlns:p14="http://schemas.microsoft.com/office/powerpoint/2010/main" val="285267285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5" name="Content Placeholder 4"/>
          <p:cNvSpPr>
            <a:spLocks noGrp="1"/>
          </p:cNvSpPr>
          <p:nvPr>
            <p:ph idx="1"/>
          </p:nvPr>
        </p:nvSpPr>
        <p:spPr/>
        <p:txBody>
          <a:bodyPr/>
          <a:lstStyle/>
          <a:p>
            <a:r>
              <a:rPr lang="en-GB" dirty="0"/>
              <a:t>This presentation will cover:</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36" y="4221088"/>
            <a:ext cx="2286000" cy="2286000"/>
          </a:xfrm>
          <a:prstGeom prst="rect">
            <a:avLst/>
          </a:prstGeom>
        </p:spPr>
      </p:pic>
      <p:graphicFrame>
        <p:nvGraphicFramePr>
          <p:cNvPr id="8" name="Diagram 7"/>
          <p:cNvGraphicFramePr/>
          <p:nvPr>
            <p:extLst>
              <p:ext uri="{D42A27DB-BD31-4B8C-83A1-F6EECF244321}">
                <p14:modId xmlns:p14="http://schemas.microsoft.com/office/powerpoint/2010/main" val="2881366235"/>
              </p:ext>
            </p:extLst>
          </p:nvPr>
        </p:nvGraphicFramePr>
        <p:xfrm>
          <a:off x="1403648" y="267736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126426CC-EF06-E104-B614-64B6DAB5A0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34383983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Obesity in the UK</a:t>
            </a:r>
          </a:p>
        </p:txBody>
      </p:sp>
      <p:sp>
        <p:nvSpPr>
          <p:cNvPr id="5" name="Content Placeholder 4"/>
          <p:cNvSpPr>
            <a:spLocks noGrp="1"/>
          </p:cNvSpPr>
          <p:nvPr>
            <p:ph idx="1"/>
          </p:nvPr>
        </p:nvSpPr>
        <p:spPr/>
        <p:txBody>
          <a:bodyPr>
            <a:normAutofit/>
          </a:bodyPr>
          <a:lstStyle/>
          <a:p>
            <a:pPr>
              <a:lnSpc>
                <a:spcPct val="150000"/>
              </a:lnSpc>
            </a:pPr>
            <a:r>
              <a:rPr lang="en-GB" sz="2400" dirty="0"/>
              <a:t>Uncontrolled junk food consumption</a:t>
            </a:r>
          </a:p>
          <a:p>
            <a:pPr>
              <a:lnSpc>
                <a:spcPct val="150000"/>
              </a:lnSpc>
            </a:pPr>
            <a:r>
              <a:rPr lang="en-GB" sz="2400" dirty="0"/>
              <a:t>Lack of adequate exercising </a:t>
            </a:r>
          </a:p>
          <a:p>
            <a:pPr>
              <a:lnSpc>
                <a:spcPct val="150000"/>
              </a:lnSpc>
            </a:pPr>
            <a:r>
              <a:rPr lang="en-GB" sz="2400" dirty="0"/>
              <a:t>Genetics </a:t>
            </a:r>
          </a:p>
          <a:p>
            <a:pPr>
              <a:lnSpc>
                <a:spcPct val="150000"/>
              </a:lnSpc>
            </a:pPr>
            <a:r>
              <a:rPr lang="en-GB" sz="2400" dirty="0"/>
              <a:t>Sedentary lifestyles (Bridger 2019).</a:t>
            </a:r>
          </a:p>
          <a:p>
            <a:pPr>
              <a:lnSpc>
                <a:spcPct val="150000"/>
              </a:lnSpc>
            </a:pPr>
            <a:r>
              <a:rPr lang="en-GB" sz="2400" dirty="0"/>
              <a:t>Poor diet</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36" y="4221088"/>
            <a:ext cx="2286000" cy="2286000"/>
          </a:xfrm>
          <a:prstGeom prst="rect">
            <a:avLst/>
          </a:prstGeom>
        </p:spPr>
      </p:pic>
      <p:pic>
        <p:nvPicPr>
          <p:cNvPr id="4" name="Picture 3">
            <a:hlinkClick r:id="rId4"/>
            <a:extLst>
              <a:ext uri="{FF2B5EF4-FFF2-40B4-BE49-F238E27FC236}">
                <a16:creationId xmlns:a16="http://schemas.microsoft.com/office/drawing/2014/main" id="{5C302D83-4C30-D28B-4839-D700C1AA4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163312"/>
            <a:ext cx="4767808" cy="1435865"/>
          </a:xfrm>
          <a:prstGeom prst="rect">
            <a:avLst/>
          </a:prstGeom>
        </p:spPr>
      </p:pic>
      <p:pic>
        <p:nvPicPr>
          <p:cNvPr id="8" name="Picture 7">
            <a:extLst>
              <a:ext uri="{FF2B5EF4-FFF2-40B4-BE49-F238E27FC236}">
                <a16:creationId xmlns:a16="http://schemas.microsoft.com/office/drawing/2014/main" id="{12A3FE04-9A62-DECB-846E-3776D43EF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12554265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xit" presetSubtype="0" fill="hold" nodeType="clickEffect">
                                  <p:stCondLst>
                                    <p:cond delay="0"/>
                                  </p:stCondLst>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style.rotation</p:attrName>
                                        </p:attrNameLst>
                                      </p:cBhvr>
                                      <p:tavLst>
                                        <p:tav tm="0">
                                          <p:val>
                                            <p:fltVal val="0"/>
                                          </p:val>
                                        </p:tav>
                                        <p:tav tm="100000">
                                          <p:val>
                                            <p:fltVal val="9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Effects of Obesity in the UK</a:t>
            </a:r>
          </a:p>
        </p:txBody>
      </p:sp>
      <p:sp>
        <p:nvSpPr>
          <p:cNvPr id="5" name="Content Placeholder 4"/>
          <p:cNvSpPr>
            <a:spLocks noGrp="1"/>
          </p:cNvSpPr>
          <p:nvPr>
            <p:ph idx="1"/>
          </p:nvPr>
        </p:nvSpPr>
        <p:spPr/>
        <p:txBody>
          <a:bodyPr/>
          <a:lstStyle/>
          <a:p>
            <a:pPr>
              <a:lnSpc>
                <a:spcPct val="150000"/>
              </a:lnSpc>
            </a:pPr>
            <a:r>
              <a:rPr lang="en-GB" sz="2400" dirty="0"/>
              <a:t>Increased risks of other health conditions like hypertension, Type II Diabetes, and deep vein thrombosis (</a:t>
            </a:r>
            <a:r>
              <a:rPr lang="en-GB" sz="2400" dirty="0" err="1"/>
              <a:t>Zimdars</a:t>
            </a:r>
            <a:r>
              <a:rPr lang="en-GB" sz="2400" dirty="0"/>
              <a:t> 2019).</a:t>
            </a:r>
          </a:p>
          <a:p>
            <a:pPr>
              <a:lnSpc>
                <a:spcPct val="150000"/>
              </a:lnSpc>
            </a:pPr>
            <a:r>
              <a:rPr lang="en-GB" sz="2400" dirty="0"/>
              <a:t>Poor work or school productivity</a:t>
            </a:r>
          </a:p>
          <a:p>
            <a:pPr>
              <a:lnSpc>
                <a:spcPct val="150000"/>
              </a:lnSpc>
            </a:pPr>
            <a:r>
              <a:rPr lang="en-GB" sz="2400" dirty="0"/>
              <a:t>Increased obesity care budget that strains the economy</a:t>
            </a:r>
          </a:p>
          <a:p>
            <a:pPr>
              <a:lnSpc>
                <a:spcPct val="150000"/>
              </a:lnSpc>
            </a:pPr>
            <a:r>
              <a:rPr lang="en-GB" sz="2400" dirty="0"/>
              <a:t>Reduced mobility among the obese people</a:t>
            </a:r>
          </a:p>
          <a:p>
            <a:endParaRPr lang="en-GB"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36" y="4221088"/>
            <a:ext cx="2286000" cy="2286000"/>
          </a:xfrm>
          <a:prstGeom prst="rect">
            <a:avLst/>
          </a:prstGeom>
        </p:spPr>
      </p:pic>
      <p:pic>
        <p:nvPicPr>
          <p:cNvPr id="4" name="Picture 3">
            <a:extLst>
              <a:ext uri="{FF2B5EF4-FFF2-40B4-BE49-F238E27FC236}">
                <a16:creationId xmlns:a16="http://schemas.microsoft.com/office/drawing/2014/main" id="{34EB30D5-28AC-D2EF-AA23-0519D547F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840411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nodeType="clickEffect">
                                  <p:stCondLst>
                                    <p:cond delay="0"/>
                                  </p:stCondLst>
                                  <p:childTnLst>
                                    <p:animEffect transition="out" filter="wheel(1)">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Obesity statistics in the UK</a:t>
            </a:r>
          </a:p>
        </p:txBody>
      </p:sp>
      <p:sp>
        <p:nvSpPr>
          <p:cNvPr id="5" name="Content Placeholder 4"/>
          <p:cNvSpPr>
            <a:spLocks noGrp="1"/>
          </p:cNvSpPr>
          <p:nvPr>
            <p:ph idx="1"/>
          </p:nvPr>
        </p:nvSpPr>
        <p:spPr/>
        <p:txBody>
          <a:bodyPr>
            <a:normAutofit fontScale="92500" lnSpcReduction="10000"/>
          </a:bodyPr>
          <a:lstStyle/>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a:p>
            <a:pPr marL="0" indent="0">
              <a:buNone/>
            </a:pPr>
            <a:r>
              <a:rPr lang="en-GB" dirty="0"/>
              <a:t>Source: </a:t>
            </a:r>
            <a:r>
              <a:rPr lang="en-GB" sz="2200" dirty="0"/>
              <a:t>(Baker 2019)</a:t>
            </a:r>
          </a:p>
          <a:p>
            <a:pPr marL="0" indent="0">
              <a:buNone/>
            </a:pP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756084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528" y="4599384"/>
            <a:ext cx="2286000" cy="2286000"/>
          </a:xfrm>
          <a:prstGeom prst="rect">
            <a:avLst/>
          </a:prstGeom>
        </p:spPr>
      </p:pic>
      <p:pic>
        <p:nvPicPr>
          <p:cNvPr id="4" name="Picture 3">
            <a:extLst>
              <a:ext uri="{FF2B5EF4-FFF2-40B4-BE49-F238E27FC236}">
                <a16:creationId xmlns:a16="http://schemas.microsoft.com/office/drawing/2014/main" id="{45166DE0-6810-D5C1-A64D-6B7537005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20557477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5">
                                            <p:txEl>
                                              <p:pRg st="10" end="1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nodeType="clickEffect">
                                  <p:stCondLst>
                                    <p:cond delay="0"/>
                                  </p:stCondLst>
                                  <p:childTnLst>
                                    <p:animEffect transition="out" filter="wipe(down)">
                                      <p:cBhvr>
                                        <p:cTn id="22" dur="180" accel="50000">
                                          <p:stCondLst>
                                            <p:cond delay="1820"/>
                                          </p:stCondLst>
                                        </p:cTn>
                                        <p:tgtEl>
                                          <p:spTgt spid="7"/>
                                        </p:tgtEl>
                                      </p:cBhvr>
                                    </p:animEffect>
                                    <p:anim calcmode="lin" valueType="num">
                                      <p:cBhvr>
                                        <p:cTn id="2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0" dur="26">
                                          <p:stCondLst>
                                            <p:cond delay="620"/>
                                          </p:stCondLst>
                                        </p:cTn>
                                        <p:tgtEl>
                                          <p:spTgt spid="7"/>
                                        </p:tgtEl>
                                      </p:cBhvr>
                                      <p:to x="100000" y="60000"/>
                                    </p:animScale>
                                    <p:animScale>
                                      <p:cBhvr>
                                        <p:cTn id="31" dur="166" decel="50000">
                                          <p:stCondLst>
                                            <p:cond delay="64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set>
                                      <p:cBhvr>
                                        <p:cTn id="3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Obesity in the UK</a:t>
            </a:r>
          </a:p>
        </p:txBody>
      </p:sp>
      <p:sp>
        <p:nvSpPr>
          <p:cNvPr id="5" name="Content Placeholder 4"/>
          <p:cNvSpPr>
            <a:spLocks noGrp="1"/>
          </p:cNvSpPr>
          <p:nvPr>
            <p:ph idx="1"/>
          </p:nvPr>
        </p:nvSpPr>
        <p:spPr/>
        <p:txBody>
          <a:bodyPr>
            <a:normAutofit/>
          </a:bodyPr>
          <a:lstStyle/>
          <a:p>
            <a:pPr>
              <a:lnSpc>
                <a:spcPct val="150000"/>
              </a:lnSpc>
            </a:pPr>
            <a:r>
              <a:rPr lang="en-GB" sz="2400" dirty="0"/>
              <a:t>Introducing healthier diets in institutions and work places</a:t>
            </a:r>
          </a:p>
          <a:p>
            <a:pPr>
              <a:lnSpc>
                <a:spcPct val="150000"/>
              </a:lnSpc>
            </a:pPr>
            <a:r>
              <a:rPr lang="en-GB" sz="2400" dirty="0"/>
              <a:t>Ban the promotion and advertisement of high-cholesterol foods (</a:t>
            </a:r>
            <a:r>
              <a:rPr lang="en-GB" sz="2400" dirty="0" err="1"/>
              <a:t>Aronne</a:t>
            </a:r>
            <a:r>
              <a:rPr lang="en-GB" sz="2400" dirty="0"/>
              <a:t> &amp; Kumar 2019).</a:t>
            </a:r>
          </a:p>
          <a:p>
            <a:pPr>
              <a:lnSpc>
                <a:spcPct val="150000"/>
              </a:lnSpc>
            </a:pPr>
            <a:r>
              <a:rPr lang="en-GB" sz="2400" dirty="0"/>
              <a:t>Promote visible warning on foods that contain high cholesterol levels</a:t>
            </a:r>
          </a:p>
          <a:p>
            <a:pPr>
              <a:lnSpc>
                <a:spcPct val="150000"/>
              </a:lnSpc>
            </a:pPr>
            <a:r>
              <a:rPr lang="en-GB" sz="2400" dirty="0"/>
              <a:t>Promote a healthy lifestyle among the citizenry</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36" y="4221088"/>
            <a:ext cx="2286000" cy="2286000"/>
          </a:xfrm>
          <a:prstGeom prst="rect">
            <a:avLst/>
          </a:prstGeom>
        </p:spPr>
      </p:pic>
      <p:pic>
        <p:nvPicPr>
          <p:cNvPr id="4" name="Picture 3">
            <a:extLst>
              <a:ext uri="{FF2B5EF4-FFF2-40B4-BE49-F238E27FC236}">
                <a16:creationId xmlns:a16="http://schemas.microsoft.com/office/drawing/2014/main" id="{E9E49B9A-89A5-B54C-40DF-8370815DA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18143171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 List</a:t>
            </a:r>
          </a:p>
        </p:txBody>
      </p:sp>
      <p:sp>
        <p:nvSpPr>
          <p:cNvPr id="3" name="Content Placeholder 2"/>
          <p:cNvSpPr>
            <a:spLocks noGrp="1"/>
          </p:cNvSpPr>
          <p:nvPr>
            <p:ph idx="1"/>
          </p:nvPr>
        </p:nvSpPr>
        <p:spPr/>
        <p:txBody>
          <a:bodyPr>
            <a:normAutofit/>
          </a:bodyPr>
          <a:lstStyle/>
          <a:p>
            <a:pPr marL="0" indent="0">
              <a:buNone/>
            </a:pPr>
            <a:r>
              <a:rPr lang="en-US" sz="2400" dirty="0" err="1"/>
              <a:t>Aronne</a:t>
            </a:r>
            <a:r>
              <a:rPr lang="en-US" sz="2400" dirty="0"/>
              <a:t>, L. J., &amp; Kumar, R. B. (2019). </a:t>
            </a:r>
            <a:r>
              <a:rPr lang="en-US" sz="2400" i="1" dirty="0"/>
              <a:t>Obesity management : a 	clinical casebook.</a:t>
            </a:r>
            <a:r>
              <a:rPr lang="en-US" sz="2400" dirty="0"/>
              <a:t> Cham: Springer.</a:t>
            </a:r>
            <a:endParaRPr lang="en-GB" sz="2400" dirty="0"/>
          </a:p>
          <a:p>
            <a:pPr marL="0" indent="0">
              <a:buNone/>
            </a:pPr>
            <a:r>
              <a:rPr lang="en-US" sz="2400" dirty="0"/>
              <a:t>Baker, C. (2019). </a:t>
            </a:r>
            <a:r>
              <a:rPr lang="en-US" sz="2400" i="1" dirty="0"/>
              <a:t>Obesity Statistics.</a:t>
            </a:r>
            <a:r>
              <a:rPr lang="en-US" sz="2400" dirty="0"/>
              <a:t> London: House of 	Commons Library.</a:t>
            </a:r>
            <a:endParaRPr lang="en-GB" sz="2400" dirty="0"/>
          </a:p>
          <a:p>
            <a:pPr marL="0" indent="0">
              <a:buNone/>
            </a:pPr>
            <a:r>
              <a:rPr lang="en-US" sz="2400" dirty="0"/>
              <a:t>Bridger, R. S. (2019). </a:t>
            </a:r>
            <a:r>
              <a:rPr lang="en-US" sz="2400" i="1" dirty="0"/>
              <a:t>A guide to active working in the modern 	office : homo </a:t>
            </a:r>
            <a:r>
              <a:rPr lang="en-US" sz="2400" i="1" dirty="0" err="1"/>
              <a:t>sedens</a:t>
            </a:r>
            <a:r>
              <a:rPr lang="en-US" sz="2400" i="1" dirty="0"/>
              <a:t> in the 21st century.</a:t>
            </a:r>
            <a:r>
              <a:rPr lang="en-US" sz="2400" dirty="0"/>
              <a:t> Boca </a:t>
            </a:r>
            <a:r>
              <a:rPr lang="en-US" sz="2400" dirty="0" err="1"/>
              <a:t>Ranton</a:t>
            </a:r>
            <a:r>
              <a:rPr lang="en-US" sz="2400" dirty="0"/>
              <a:t>: 	CRC Press.</a:t>
            </a:r>
            <a:endParaRPr lang="en-GB" sz="2400" dirty="0"/>
          </a:p>
          <a:p>
            <a:pPr marL="0" indent="0">
              <a:buNone/>
            </a:pPr>
            <a:r>
              <a:rPr lang="en-US" sz="2400" dirty="0" err="1"/>
              <a:t>Zimdars</a:t>
            </a:r>
            <a:r>
              <a:rPr lang="en-US" sz="2400" dirty="0"/>
              <a:t>, M. (2019). </a:t>
            </a:r>
            <a:r>
              <a:rPr lang="en-US" sz="2400" i="1" dirty="0"/>
              <a:t>Watching our weights : the contradictions 	of televising fatness in the "obesity epidemic".</a:t>
            </a:r>
            <a:r>
              <a:rPr lang="en-US" sz="2400" dirty="0"/>
              <a:t> New 	Brunswick: Rutgers University Press.</a:t>
            </a:r>
            <a:endParaRPr lang="en-GB" sz="2400" dirty="0"/>
          </a:p>
          <a:p>
            <a:endParaRPr lang="en-GB" sz="2400" dirty="0"/>
          </a:p>
        </p:txBody>
      </p:sp>
      <p:pic>
        <p:nvPicPr>
          <p:cNvPr id="5" name="Picture 4">
            <a:extLst>
              <a:ext uri="{FF2B5EF4-FFF2-40B4-BE49-F238E27FC236}">
                <a16:creationId xmlns:a16="http://schemas.microsoft.com/office/drawing/2014/main" id="{09ACC8B0-8C17-20C8-DDAB-A4B5AD8D2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492642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3BD753-B3B6-86C5-921F-7B1EF5A94E0E}"/>
              </a:ext>
            </a:extLst>
          </p:cNvPr>
          <p:cNvSpPr/>
          <p:nvPr/>
        </p:nvSpPr>
        <p:spPr>
          <a:xfrm>
            <a:off x="0" y="5539408"/>
            <a:ext cx="9144000" cy="1340768"/>
          </a:xfrm>
          <a:prstGeom prst="rect">
            <a:avLst/>
          </a:prstGeom>
          <a:solidFill>
            <a:srgbClr val="EF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0" name="Rectangle 9">
            <a:extLst>
              <a:ext uri="{FF2B5EF4-FFF2-40B4-BE49-F238E27FC236}">
                <a16:creationId xmlns:a16="http://schemas.microsoft.com/office/drawing/2014/main" id="{C7FF523E-16F9-9BC0-B1ED-DC402C17A56E}"/>
              </a:ext>
            </a:extLst>
          </p:cNvPr>
          <p:cNvSpPr/>
          <p:nvPr/>
        </p:nvSpPr>
        <p:spPr>
          <a:xfrm>
            <a:off x="0" y="0"/>
            <a:ext cx="9144000" cy="1340768"/>
          </a:xfrm>
          <a:prstGeom prst="rect">
            <a:avLst/>
          </a:prstGeom>
          <a:solidFill>
            <a:srgbClr val="F8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9" name="Picture 8">
            <a:hlinkClick r:id="rId3"/>
            <a:extLst>
              <a:ext uri="{FF2B5EF4-FFF2-40B4-BE49-F238E27FC236}">
                <a16:creationId xmlns:a16="http://schemas.microsoft.com/office/drawing/2014/main" id="{D20B26F0-0C7F-3B49-9690-6D38D9596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9545"/>
            <a:ext cx="9144000" cy="5818910"/>
          </a:xfrm>
          <a:prstGeom prst="rect">
            <a:avLst/>
          </a:prstGeom>
        </p:spPr>
      </p:pic>
      <p:sp>
        <p:nvSpPr>
          <p:cNvPr id="12" name="Rectangle 11">
            <a:extLst>
              <a:ext uri="{FF2B5EF4-FFF2-40B4-BE49-F238E27FC236}">
                <a16:creationId xmlns:a16="http://schemas.microsoft.com/office/drawing/2014/main" id="{12B89B55-C6C8-9F54-D0E6-E23058B8162C}"/>
              </a:ext>
            </a:extLst>
          </p:cNvPr>
          <p:cNvSpPr/>
          <p:nvPr/>
        </p:nvSpPr>
        <p:spPr>
          <a:xfrm>
            <a:off x="-1" y="-27383"/>
            <a:ext cx="9144001"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16" name="Picture 15">
            <a:extLst>
              <a:ext uri="{FF2B5EF4-FFF2-40B4-BE49-F238E27FC236}">
                <a16:creationId xmlns:a16="http://schemas.microsoft.com/office/drawing/2014/main" id="{4F0FE876-EA0F-4946-CECD-1E2499695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343" y="6502593"/>
            <a:ext cx="963506" cy="237715"/>
          </a:xfrm>
          <a:prstGeom prst="rect">
            <a:avLst/>
          </a:prstGeom>
        </p:spPr>
      </p:pic>
    </p:spTree>
    <p:extLst>
      <p:ext uri="{BB962C8B-B14F-4D97-AF65-F5344CB8AC3E}">
        <p14:creationId xmlns:p14="http://schemas.microsoft.com/office/powerpoint/2010/main" val="2909068215"/>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TotalTime>
  <Words>627</Words>
  <Application>Microsoft Macintosh PowerPoint</Application>
  <PresentationFormat>On-screen Show (4:3)</PresentationFormat>
  <Paragraphs>57</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Constantia</vt:lpstr>
      <vt:lpstr>Wingdings 2</vt:lpstr>
      <vt:lpstr>Flow</vt:lpstr>
      <vt:lpstr>Obesity in the United Kingdom</vt:lpstr>
      <vt:lpstr>Overview</vt:lpstr>
      <vt:lpstr>Causes of Obesity in the UK</vt:lpstr>
      <vt:lpstr>Effects of Obesity in the UK</vt:lpstr>
      <vt:lpstr>Obesity statistics in the UK</vt:lpstr>
      <vt:lpstr>Managing Obesity in the UK</vt:lpstr>
      <vt:lpstr>Reference List</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in the United Kingdom</dc:title>
  <dc:creator>admin</dc:creator>
  <cp:lastModifiedBy>Olga Sagaidak</cp:lastModifiedBy>
  <cp:revision>18</cp:revision>
  <dcterms:created xsi:type="dcterms:W3CDTF">2020-01-13T12:49:04Z</dcterms:created>
  <dcterms:modified xsi:type="dcterms:W3CDTF">2024-08-09T11:48:36Z</dcterms:modified>
</cp:coreProperties>
</file>